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0" r:id="rId6"/>
    <p:sldId id="282" r:id="rId7"/>
    <p:sldId id="281" r:id="rId8"/>
    <p:sldId id="260" r:id="rId9"/>
    <p:sldId id="283" r:id="rId10"/>
    <p:sldId id="284" r:id="rId11"/>
    <p:sldId id="286" r:id="rId12"/>
    <p:sldId id="287" r:id="rId13"/>
    <p:sldId id="289" r:id="rId14"/>
    <p:sldId id="290" r:id="rId15"/>
    <p:sldId id="301" r:id="rId16"/>
    <p:sldId id="302" r:id="rId17"/>
    <p:sldId id="288" r:id="rId18"/>
    <p:sldId id="292" r:id="rId19"/>
    <p:sldId id="291" r:id="rId20"/>
    <p:sldId id="294" r:id="rId21"/>
    <p:sldId id="293" r:id="rId22"/>
    <p:sldId id="295" r:id="rId23"/>
    <p:sldId id="296" r:id="rId24"/>
    <p:sldId id="297" r:id="rId25"/>
    <p:sldId id="298" r:id="rId26"/>
    <p:sldId id="299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00" r:id="rId52"/>
    <p:sldId id="285" r:id="rId53"/>
    <p:sldId id="327" r:id="rId54"/>
    <p:sldId id="328" r:id="rId55"/>
    <p:sldId id="329" r:id="rId56"/>
    <p:sldId id="331" r:id="rId57"/>
    <p:sldId id="330" r:id="rId58"/>
    <p:sldId id="332" r:id="rId59"/>
    <p:sldId id="333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11/30/2010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11/30/2010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3.6: An Introduction to Cryptography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Caesar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when we get to the end of the alphabet?</a:t>
            </a:r>
          </a:p>
        </p:txBody>
      </p:sp>
      <p:pic>
        <p:nvPicPr>
          <p:cNvPr id="4" name="Picture 3" descr="cryp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43400"/>
            <a:ext cx="7242330" cy="192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Caesar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when we get to the end of the alphabet?</a:t>
            </a:r>
          </a:p>
          <a:p>
            <a:endParaRPr lang="en-US" dirty="0" smtClean="0"/>
          </a:p>
          <a:p>
            <a:r>
              <a:rPr lang="en-US" dirty="0" smtClean="0"/>
              <a:t>We simply wrap around back to the beginning</a:t>
            </a:r>
          </a:p>
        </p:txBody>
      </p:sp>
      <p:pic>
        <p:nvPicPr>
          <p:cNvPr id="4" name="Picture 3" descr="cryp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2" y="4343400"/>
            <a:ext cx="7242325" cy="192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encode the message “Attack at daybreak”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rypt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0"/>
            <a:ext cx="8314544" cy="192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typically omit spaces and other punctuation when we encode messages</a:t>
            </a:r>
          </a:p>
          <a:p>
            <a:endParaRPr lang="en-US" dirty="0" smtClean="0"/>
          </a:p>
          <a:p>
            <a:r>
              <a:rPr lang="en-US" dirty="0" smtClean="0"/>
              <a:t>Knowing the lengths of the words in our message could give the enemy a clue to the contents of our message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to make the message more readable, we will often split the message into “blocks” of equal length</a:t>
            </a:r>
          </a:p>
          <a:p>
            <a:endParaRPr lang="en-US" dirty="0" smtClean="0"/>
          </a:p>
          <a:p>
            <a:r>
              <a:rPr lang="en-US" dirty="0" smtClean="0"/>
              <a:t>This time we’ll use blocks of length 4</a:t>
            </a:r>
          </a:p>
          <a:p>
            <a:endParaRPr lang="en-US" dirty="0" smtClean="0"/>
          </a:p>
          <a:p>
            <a:r>
              <a:rPr lang="en-US" dirty="0" smtClean="0"/>
              <a:t>Our encoded message becomes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>
                <a:latin typeface="Consolas" pitchFamily="49" charset="0"/>
              </a:rPr>
              <a:t>DWWD FNDW GDBE UHDN</a:t>
            </a:r>
            <a:r>
              <a:rPr lang="en-US" dirty="0" smtClean="0"/>
              <a:t>”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encoded message becomes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>
                <a:latin typeface="Consolas" pitchFamily="49" charset="0"/>
              </a:rPr>
              <a:t>DWWD FNDW GDBE UHDN</a:t>
            </a:r>
            <a:r>
              <a:rPr lang="en-US" dirty="0" smtClean="0"/>
              <a:t>” </a:t>
            </a:r>
          </a:p>
          <a:p>
            <a:endParaRPr lang="en-US" dirty="0" smtClean="0"/>
          </a:p>
          <a:p>
            <a:r>
              <a:rPr lang="en-US" dirty="0" smtClean="0"/>
              <a:t>To decode the message, we simply go backwards 3 steps in the alphabet</a:t>
            </a:r>
          </a:p>
          <a:p>
            <a:endParaRPr lang="en-US" dirty="0" smtClean="0"/>
          </a:p>
          <a:p>
            <a:r>
              <a:rPr lang="en-US" dirty="0" smtClean="0"/>
              <a:t>We may have to wrap around back to the end of the alphabet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message was encoded using the Caesar cipher: “</a:t>
            </a:r>
            <a:r>
              <a:rPr lang="en-US" dirty="0" smtClean="0">
                <a:latin typeface="Consolas" pitchFamily="49" charset="0"/>
              </a:rPr>
              <a:t>DOOZR UNDQG QRSOD BPDNH VMDFN DGXOO ERB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Caesar cipher is an example of a </a:t>
            </a:r>
            <a:r>
              <a:rPr lang="en-US" b="1" dirty="0" smtClean="0"/>
              <a:t>substitution</a:t>
            </a:r>
            <a:r>
              <a:rPr lang="en-US" dirty="0" smtClean="0"/>
              <a:t> cipher</a:t>
            </a:r>
          </a:p>
          <a:p>
            <a:endParaRPr lang="en-US" dirty="0" smtClean="0"/>
          </a:p>
          <a:p>
            <a:r>
              <a:rPr lang="en-US" dirty="0" smtClean="0"/>
              <a:t>Each letter of the message is replaced by another letter according to a consistent rule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cryptoquote</a:t>
            </a:r>
            <a:r>
              <a:rPr lang="en-US" dirty="0" smtClean="0"/>
              <a:t> puzzle in the newspaper is another example of a substitution cipher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Caesar cipher is also an example of a </a:t>
            </a:r>
            <a:r>
              <a:rPr lang="en-US" b="1" dirty="0" smtClean="0"/>
              <a:t>shift cipher</a:t>
            </a:r>
          </a:p>
          <a:p>
            <a:endParaRPr lang="en-US" dirty="0" smtClean="0"/>
          </a:p>
          <a:p>
            <a:r>
              <a:rPr lang="en-US" dirty="0" smtClean="0"/>
              <a:t>The rule for substituting letters involving shifting forward or backward in the alphabet</a:t>
            </a:r>
          </a:p>
          <a:p>
            <a:endParaRPr lang="en-US" dirty="0" smtClean="0"/>
          </a:p>
          <a:p>
            <a:r>
              <a:rPr lang="en-US" dirty="0" smtClean="0"/>
              <a:t>Another example of a shift cipher is the ROT13 cipher: the rule for this cipher is to shift 13 places forward in the alphabet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Substitution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Substitution ciphers have a big weakness</a:t>
            </a:r>
          </a:p>
          <a:p>
            <a:endParaRPr lang="en-US" dirty="0" smtClean="0"/>
          </a:p>
          <a:p>
            <a:r>
              <a:rPr lang="en-US" dirty="0" smtClean="0"/>
              <a:t>The rule for substituting letters is always the same throughout the entire message</a:t>
            </a:r>
          </a:p>
          <a:p>
            <a:endParaRPr lang="en-US" dirty="0" smtClean="0"/>
          </a:p>
          <a:p>
            <a:r>
              <a:rPr lang="en-US" dirty="0" smtClean="0"/>
              <a:t>This makes encoding messages relatively easy, but messages can be deciphered if they are long enough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Security to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do we protect the security of the messages we send?</a:t>
            </a:r>
          </a:p>
          <a:p>
            <a:endParaRPr lang="en-US" dirty="0" smtClean="0"/>
          </a:p>
          <a:p>
            <a:r>
              <a:rPr lang="en-US" dirty="0" smtClean="0"/>
              <a:t>This is a very important issue in the information age</a:t>
            </a:r>
          </a:p>
          <a:p>
            <a:endParaRPr lang="en-US" dirty="0" smtClean="0"/>
          </a:p>
          <a:p>
            <a:r>
              <a:rPr lang="en-US" dirty="0" smtClean="0"/>
              <a:t>Consider the number of times you send information you hope is secure:</a:t>
            </a:r>
          </a:p>
          <a:p>
            <a:pPr lvl="1"/>
            <a:r>
              <a:rPr lang="en-US" dirty="0" smtClean="0"/>
              <a:t>text messaging</a:t>
            </a:r>
          </a:p>
          <a:p>
            <a:pPr lvl="1"/>
            <a:r>
              <a:rPr lang="en-US" dirty="0" smtClean="0"/>
              <a:t>e-mail</a:t>
            </a:r>
          </a:p>
          <a:p>
            <a:pPr lvl="1"/>
            <a:r>
              <a:rPr lang="en-US" dirty="0" smtClean="0"/>
              <a:t>online shopping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Substitution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One method that can be used to break these ciphers is </a:t>
            </a:r>
            <a:r>
              <a:rPr lang="en-US" sz="2800" b="1" dirty="0" smtClean="0"/>
              <a:t>frequency analysis</a:t>
            </a:r>
          </a:p>
          <a:p>
            <a:endParaRPr lang="en-US" sz="2800" b="1" dirty="0" smtClean="0"/>
          </a:p>
          <a:p>
            <a:r>
              <a:rPr lang="en-US" sz="2800" dirty="0" smtClean="0"/>
              <a:t>The most common</a:t>
            </a:r>
            <a:br>
              <a:rPr lang="en-US" sz="2800" dirty="0" smtClean="0"/>
            </a:br>
            <a:r>
              <a:rPr lang="en-US" sz="2800" dirty="0" smtClean="0"/>
              <a:t>letters in English are </a:t>
            </a:r>
            <a:br>
              <a:rPr lang="en-US" sz="2800" dirty="0" smtClean="0"/>
            </a:br>
            <a:r>
              <a:rPr lang="en-US" sz="2800" dirty="0" smtClean="0"/>
              <a:t>E, A, and T</a:t>
            </a:r>
          </a:p>
          <a:p>
            <a:endParaRPr lang="en-US" sz="2800" dirty="0" smtClean="0"/>
          </a:p>
          <a:p>
            <a:r>
              <a:rPr lang="en-US" sz="2800" dirty="0" smtClean="0"/>
              <a:t>Using trial and  error it </a:t>
            </a:r>
            <a:br>
              <a:rPr lang="en-US" sz="2800" dirty="0" smtClean="0"/>
            </a:br>
            <a:r>
              <a:rPr lang="en-US" sz="2800" dirty="0" smtClean="0"/>
              <a:t>is possible to decode </a:t>
            </a:r>
            <a:br>
              <a:rPr lang="en-US" sz="2800" dirty="0" smtClean="0"/>
            </a:br>
            <a:r>
              <a:rPr lang="en-US" sz="2800" dirty="0" smtClean="0"/>
              <a:t>messages by replacing </a:t>
            </a:r>
            <a:br>
              <a:rPr lang="en-US" sz="2800" dirty="0" smtClean="0"/>
            </a:br>
            <a:r>
              <a:rPr lang="en-US" sz="2800" dirty="0" smtClean="0"/>
              <a:t>the most common </a:t>
            </a:r>
            <a:br>
              <a:rPr lang="en-US" sz="2800" dirty="0" smtClean="0"/>
            </a:br>
            <a:r>
              <a:rPr lang="en-US" sz="2800" dirty="0" smtClean="0"/>
              <a:t>letters with E, A, or T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743200"/>
            <a:ext cx="4665472" cy="37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problem with substitution ciphers is that the </a:t>
            </a:r>
            <a:r>
              <a:rPr lang="en-US" i="1" dirty="0" smtClean="0"/>
              <a:t>order</a:t>
            </a:r>
            <a:r>
              <a:rPr lang="en-US" dirty="0" smtClean="0"/>
              <a:t> of the letters does not change</a:t>
            </a:r>
          </a:p>
          <a:p>
            <a:endParaRPr lang="en-US" dirty="0" smtClean="0"/>
          </a:p>
          <a:p>
            <a:r>
              <a:rPr lang="en-US" dirty="0" smtClean="0"/>
              <a:t>More advanced ciphers can involve rearranging letters to try to avoid this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bifid cipher uses a device called a Polybius square</a:t>
            </a:r>
          </a:p>
          <a:p>
            <a:endParaRPr lang="en-US" dirty="0" smtClean="0"/>
          </a:p>
          <a:p>
            <a:r>
              <a:rPr lang="en-US" dirty="0" smtClean="0"/>
              <a:t>We will fill the alphabet</a:t>
            </a:r>
            <a:br>
              <a:rPr lang="en-US" dirty="0" smtClean="0"/>
            </a:br>
            <a:r>
              <a:rPr lang="en-US" dirty="0" smtClean="0"/>
              <a:t>into this grid</a:t>
            </a:r>
          </a:p>
          <a:p>
            <a:endParaRPr lang="en-US" dirty="0" smtClean="0"/>
          </a:p>
          <a:p>
            <a:r>
              <a:rPr lang="en-US" dirty="0" smtClean="0"/>
              <a:t>Notice there are only 25</a:t>
            </a:r>
            <a:br>
              <a:rPr lang="en-US" dirty="0" smtClean="0"/>
            </a:br>
            <a:r>
              <a:rPr lang="en-US" dirty="0" smtClean="0"/>
              <a:t>spaces; we will replace</a:t>
            </a:r>
            <a:br>
              <a:rPr lang="en-US" dirty="0" smtClean="0"/>
            </a:br>
            <a:r>
              <a:rPr lang="en-US" dirty="0" smtClean="0"/>
              <a:t>all the </a:t>
            </a:r>
            <a:r>
              <a:rPr lang="en-US" dirty="0" smtClean="0">
                <a:latin typeface="Consolas" pitchFamily="49" charset="0"/>
              </a:rPr>
              <a:t>J</a:t>
            </a:r>
            <a:r>
              <a:rPr lang="en-US" dirty="0" smtClean="0"/>
              <a:t>’s in our message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 smtClean="0">
                <a:latin typeface="Consolas" pitchFamily="49" charset="0"/>
              </a:rPr>
              <a:t>I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could fill in the alphabet in order…</a:t>
            </a:r>
            <a:endParaRPr lang="en-US" dirty="0" smtClean="0">
              <a:latin typeface="Consolas" pitchFamily="49" charset="0"/>
            </a:endParaRP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…or we can create a square based on a keyword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We start by filling in the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letters of the keyword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across the rows, leaving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out duplicates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Let’s use the keyword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“</a:t>
            </a:r>
            <a:r>
              <a:rPr lang="en-US" dirty="0" smtClean="0">
                <a:latin typeface="Consolas" pitchFamily="49" charset="0"/>
              </a:rPr>
              <a:t>CONFIDENTIAL</a:t>
            </a:r>
            <a:r>
              <a:rPr lang="en-US" dirty="0" smtClean="0">
                <a:latin typeface="+mj-lt"/>
              </a:rPr>
              <a:t>”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Fill in the letters of  the keyword “</a:t>
            </a:r>
            <a:r>
              <a:rPr lang="en-US" dirty="0" smtClean="0">
                <a:latin typeface="Consolas" pitchFamily="49" charset="0"/>
              </a:rPr>
              <a:t>CONFIDENTIAL</a:t>
            </a:r>
            <a:r>
              <a:rPr lang="en-US" dirty="0" smtClean="0">
                <a:latin typeface="+mj-lt"/>
              </a:rPr>
              <a:t>”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Fill in the letters of  the keyword “</a:t>
            </a:r>
            <a:r>
              <a:rPr lang="en-US" dirty="0" smtClean="0">
                <a:latin typeface="Consolas" pitchFamily="49" charset="0"/>
              </a:rPr>
              <a:t>CONFIDENTIAL</a:t>
            </a:r>
            <a:r>
              <a:rPr lang="en-US" dirty="0" smtClean="0">
                <a:latin typeface="+mj-lt"/>
              </a:rPr>
              <a:t>”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Then fill in the rest of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the alphabet, again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going across the rows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and never duplicating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a letter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j-lt"/>
              </a:rPr>
              <a:t>Now let’s use this square to encode a short message: “RETREAT”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As we will see, the bifid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cipher requires messages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to have an even number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of letters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Since “RETREAT” has 7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letters, we will add a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dummy character to the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end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“look up” each letter of our message in the table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3505200"/>
          <a:ext cx="450634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58388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“look up” each letter of our message in the table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3505200"/>
          <a:ext cx="450634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58388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Prevention: Not an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largely impossible to </a:t>
            </a:r>
            <a:r>
              <a:rPr lang="en-US" i="1" dirty="0" smtClean="0"/>
              <a:t>prevent</a:t>
            </a:r>
            <a:r>
              <a:rPr lang="en-US" dirty="0" smtClean="0"/>
              <a:t> messages from being intercepted</a:t>
            </a:r>
          </a:p>
          <a:p>
            <a:endParaRPr lang="en-US" dirty="0" smtClean="0"/>
          </a:p>
          <a:p>
            <a:r>
              <a:rPr lang="en-US" dirty="0" smtClean="0"/>
              <a:t>Since we can’t keep people from reading our messages, we should try to </a:t>
            </a:r>
            <a:r>
              <a:rPr lang="en-US" i="1" dirty="0" smtClean="0"/>
              <a:t>disguise</a:t>
            </a:r>
            <a:r>
              <a:rPr lang="en-US" dirty="0" smtClean="0"/>
              <a:t> them so that the messages only make sense to the intended recipient</a:t>
            </a:r>
          </a:p>
          <a:p>
            <a:endParaRPr lang="en-US" dirty="0" smtClean="0"/>
          </a:p>
          <a:p>
            <a:r>
              <a:rPr lang="en-US" dirty="0" smtClean="0"/>
              <a:t>This process is called “encryption”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“look up” each letter of our message in the table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3505200"/>
          <a:ext cx="450634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58388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“look up” each letter of our message in the table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3505200"/>
          <a:ext cx="450634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58388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“look up” each letter of our message in the table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3505200"/>
          <a:ext cx="450634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58388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“look up” each letter of our message in the table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3505200"/>
          <a:ext cx="450634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58388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“look up” each letter of our message in the table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3505200"/>
          <a:ext cx="450634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58388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“look up” each letter of our message in the table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3505200"/>
          <a:ext cx="450634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58388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“look up” each letter of our message in the table</a:t>
            </a:r>
          </a:p>
        </p:txBody>
      </p:sp>
      <p:pic>
        <p:nvPicPr>
          <p:cNvPr id="4" name="Picture 3" descr="polybiu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3200400" cy="32004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3505200"/>
          <a:ext cx="450634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58388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Next, we group the numbers in pairs reading across from left to right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3505200"/>
          <a:ext cx="450634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58388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Next, we group the numbers in pairs reading across from left to right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5048" y="3505200"/>
          <a:ext cx="3347952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Next, we group the numbers in pairs reading across from left to right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5048" y="3505200"/>
          <a:ext cx="3347952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  <a:gridCol w="418494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Encryption: Systems are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we encrypt a message, it is vital that we do it </a:t>
            </a:r>
            <a:r>
              <a:rPr lang="en-US" i="1" dirty="0" smtClean="0"/>
              <a:t>systematically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Both you and the person you want to send the message to agree on a secret system</a:t>
            </a:r>
          </a:p>
          <a:p>
            <a:endParaRPr lang="en-US" dirty="0" smtClean="0"/>
          </a:p>
          <a:p>
            <a:r>
              <a:rPr lang="en-US" dirty="0" smtClean="0"/>
              <a:t>Many systems are based on a keyword or phrase that is only known to a select few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Next, we group the numbers in pairs reading across from left to right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5048" y="3505200"/>
          <a:ext cx="6700752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18797"/>
                <a:gridCol w="418797"/>
                <a:gridCol w="418797"/>
                <a:gridCol w="418797"/>
                <a:gridCol w="418797"/>
                <a:gridCol w="418797"/>
                <a:gridCol w="418797"/>
                <a:gridCol w="418797"/>
                <a:gridCol w="418797"/>
                <a:gridCol w="418797"/>
                <a:gridCol w="418797"/>
                <a:gridCol w="418797"/>
                <a:gridCol w="418797"/>
                <a:gridCol w="418797"/>
                <a:gridCol w="418797"/>
                <a:gridCol w="418797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look up these new pairs of numbers in our Polybius square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276600"/>
          <a:ext cx="502920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olybius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199" y="2666999"/>
            <a:ext cx="301752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look up these new pairs of numbers in our Polybius square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276600"/>
          <a:ext cx="502920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olybius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199" y="2666999"/>
            <a:ext cx="301752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look up these new pairs of numbers in our Polybius square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276600"/>
          <a:ext cx="502920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olybius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199" y="2666999"/>
            <a:ext cx="301752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look up these new pairs of numbers in our Polybius square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276600"/>
          <a:ext cx="502920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olybius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199" y="2666999"/>
            <a:ext cx="301752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look up these new pairs of numbers in our Polybius square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276600"/>
          <a:ext cx="502920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olybius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199" y="2666999"/>
            <a:ext cx="301752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look up these new pairs of numbers in our Polybius square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276600"/>
          <a:ext cx="502920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olybius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199" y="2666999"/>
            <a:ext cx="301752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look up these new pairs of numbers in our Polybius square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276600"/>
          <a:ext cx="502920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olybius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199" y="2666999"/>
            <a:ext cx="301752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look up these new pairs of numbers in our Polybius square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276600"/>
          <a:ext cx="502920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olybius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199" y="2666999"/>
            <a:ext cx="301752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look up these new pairs of numbers in our Polybius square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276600"/>
          <a:ext cx="502920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olybius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199" y="2666999"/>
            <a:ext cx="301752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Ciphers and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Cryptography</a:t>
            </a:r>
            <a:r>
              <a:rPr lang="en-US" dirty="0" smtClean="0"/>
              <a:t> is the </a:t>
            </a:r>
            <a:r>
              <a:rPr lang="en-US" dirty="0" smtClean="0"/>
              <a:t>study of processes </a:t>
            </a:r>
            <a:r>
              <a:rPr lang="en-US" dirty="0" smtClean="0"/>
              <a:t>by which information is disguised </a:t>
            </a:r>
            <a:r>
              <a:rPr lang="en-US" dirty="0" smtClean="0"/>
              <a:t>so </a:t>
            </a:r>
            <a:r>
              <a:rPr lang="en-US" dirty="0" smtClean="0"/>
              <a:t>that unintended recipients cannot understand it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cipher</a:t>
            </a:r>
            <a:r>
              <a:rPr lang="en-US" dirty="0" smtClean="0"/>
              <a:t> is a reversible rule for disguising a message</a:t>
            </a:r>
          </a:p>
          <a:p>
            <a:endParaRPr lang="en-US" dirty="0" smtClean="0"/>
          </a:p>
          <a:p>
            <a:r>
              <a:rPr lang="en-US" dirty="0" smtClean="0"/>
              <a:t>There are many different ciphers, and we will learn about a few in this section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Now we look up these new pairs of numbers in our Polybius square</a:t>
            </a: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So our encoded message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is “</a:t>
            </a:r>
            <a:r>
              <a:rPr lang="en-US" dirty="0" smtClean="0">
                <a:latin typeface="Consolas" pitchFamily="49" charset="0"/>
              </a:rPr>
              <a:t>QAEWGHAH</a:t>
            </a:r>
            <a:r>
              <a:rPr lang="en-US" dirty="0" smtClean="0">
                <a:latin typeface="+mj-lt"/>
              </a:rPr>
              <a:t>”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276600"/>
          <a:ext cx="5029200" cy="1524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  <a:gridCol w="314325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olybius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199" y="2666999"/>
            <a:ext cx="301752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Method: Bifid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decode a message, simply reverse this process</a:t>
            </a:r>
          </a:p>
          <a:p>
            <a:endParaRPr lang="en-US" dirty="0" smtClean="0"/>
          </a:p>
          <a:p>
            <a:r>
              <a:rPr lang="en-US" dirty="0" smtClean="0"/>
              <a:t>Look up each letter in the Polybius square, writing down the row, then the column (but write the numbers from left to right)</a:t>
            </a:r>
          </a:p>
          <a:p>
            <a:endParaRPr lang="en-US" dirty="0" smtClean="0"/>
          </a:p>
          <a:p>
            <a:r>
              <a:rPr lang="en-US" dirty="0" smtClean="0"/>
              <a:t>Then split the message in half and put the second half below the first half</a:t>
            </a:r>
          </a:p>
          <a:p>
            <a:endParaRPr lang="en-US" dirty="0" smtClean="0"/>
          </a:p>
          <a:p>
            <a:r>
              <a:rPr lang="en-US" dirty="0" smtClean="0"/>
              <a:t>Finally, decode the message by lookup up each letter in the Polybius square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Bifid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message “</a:t>
            </a:r>
            <a:r>
              <a:rPr lang="en-US" dirty="0" smtClean="0">
                <a:latin typeface="Consolas" pitchFamily="49" charset="0"/>
              </a:rPr>
              <a:t>SAWA BTBK KSTV LAAA</a:t>
            </a:r>
            <a:r>
              <a:rPr lang="en-US" dirty="0" smtClean="0"/>
              <a:t>” was encoded with the bifid cipher using a Polybius square based on the keyword “</a:t>
            </a:r>
            <a:r>
              <a:rPr lang="en-US" cap="all" dirty="0" smtClean="0">
                <a:latin typeface="Consolas" pitchFamily="49" charset="0"/>
              </a:rPr>
              <a:t>Schwarzenegger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Decode the message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Bifid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Message: </a:t>
            </a:r>
            <a:r>
              <a:rPr lang="en-US" dirty="0" smtClean="0">
                <a:latin typeface="Consolas" pitchFamily="49" charset="0"/>
              </a:rPr>
              <a:t>SAWA BTBK KSTV LAAA</a:t>
            </a:r>
            <a:endParaRPr lang="en-US" dirty="0" smtClean="0"/>
          </a:p>
          <a:p>
            <a:r>
              <a:rPr lang="en-US" dirty="0" smtClean="0"/>
              <a:t>Keyword: </a:t>
            </a:r>
            <a:r>
              <a:rPr lang="en-US" cap="all" dirty="0" smtClean="0">
                <a:latin typeface="Consolas" pitchFamily="49" charset="0"/>
              </a:rPr>
              <a:t>Schwarzenegger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 we check to make sure that the message has an even number of letters, which it does (16)</a:t>
            </a:r>
          </a:p>
          <a:p>
            <a:endParaRPr lang="en-US" dirty="0" smtClean="0"/>
          </a:p>
          <a:p>
            <a:r>
              <a:rPr lang="en-US" dirty="0" smtClean="0"/>
              <a:t>Then we create our Polybius square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Bifid</a:t>
            </a:r>
            <a:endParaRPr lang="en-US" dirty="0"/>
          </a:p>
        </p:txBody>
      </p:sp>
      <p:pic>
        <p:nvPicPr>
          <p:cNvPr id="4" name="Picture 3" descr="polybius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00200"/>
            <a:ext cx="3017520" cy="301752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5181600"/>
          <a:ext cx="84582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Bifid</a:t>
            </a:r>
            <a:endParaRPr lang="en-US" dirty="0"/>
          </a:p>
        </p:txBody>
      </p:sp>
      <p:pic>
        <p:nvPicPr>
          <p:cNvPr id="4" name="Picture 3" descr="polybius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00200"/>
            <a:ext cx="3017520" cy="301752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5181600"/>
          <a:ext cx="84582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Bifid</a:t>
            </a:r>
            <a:endParaRPr lang="en-US" dirty="0"/>
          </a:p>
        </p:txBody>
      </p:sp>
      <p:pic>
        <p:nvPicPr>
          <p:cNvPr id="4" name="Picture 3" descr="polybius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00200"/>
            <a:ext cx="3017520" cy="301752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5181600"/>
          <a:ext cx="84582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Bifid</a:t>
            </a:r>
            <a:endParaRPr lang="en-US" dirty="0"/>
          </a:p>
        </p:txBody>
      </p:sp>
      <p:pic>
        <p:nvPicPr>
          <p:cNvPr id="4" name="Picture 3" descr="polybius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00200"/>
            <a:ext cx="3017520" cy="301752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5181600"/>
          <a:ext cx="84582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  <a:gridCol w="52863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41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Bifid</a:t>
            </a:r>
            <a:endParaRPr lang="en-US" dirty="0"/>
          </a:p>
        </p:txBody>
      </p:sp>
      <p:pic>
        <p:nvPicPr>
          <p:cNvPr id="4" name="Picture 3" descr="polybius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00200"/>
            <a:ext cx="3017520" cy="301752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5029200"/>
          <a:ext cx="609600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Bifid</a:t>
            </a:r>
            <a:endParaRPr lang="en-US" dirty="0"/>
          </a:p>
        </p:txBody>
      </p:sp>
      <p:pic>
        <p:nvPicPr>
          <p:cNvPr id="4" name="Picture 3" descr="polybius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00200"/>
            <a:ext cx="3017520" cy="301752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5029200"/>
          <a:ext cx="6096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H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A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S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T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A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A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V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I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S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T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A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B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A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B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Y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and Decryption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Encryption </a:t>
            </a:r>
            <a:r>
              <a:rPr lang="en-US" dirty="0" smtClean="0"/>
              <a:t>is the process of disguising the message</a:t>
            </a:r>
          </a:p>
          <a:p>
            <a:endParaRPr lang="en-US" dirty="0" smtClean="0"/>
          </a:p>
          <a:p>
            <a:r>
              <a:rPr lang="en-US" b="1" dirty="0" smtClean="0"/>
              <a:t>Decryption </a:t>
            </a:r>
            <a:r>
              <a:rPr lang="en-US" dirty="0" smtClean="0"/>
              <a:t>is the reverse process</a:t>
            </a:r>
          </a:p>
          <a:p>
            <a:endParaRPr lang="en-US" b="1" dirty="0" smtClean="0"/>
          </a:p>
          <a:p>
            <a:r>
              <a:rPr lang="en-US" dirty="0" smtClean="0"/>
              <a:t>We want ciphers that are simple enough to use regularly, but complex enough so that the messages cannot be easily decrypted by someone who does not know the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vital that the cipher be a reversible rule, otherwise the message cannot be undisguised</a:t>
            </a:r>
          </a:p>
          <a:p>
            <a:endParaRPr lang="en-US" dirty="0" smtClean="0"/>
          </a:p>
          <a:p>
            <a:r>
              <a:rPr lang="en-US" dirty="0" smtClean="0"/>
              <a:t>There is no point in encrypting a message if no one can ever recover the original message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Caesar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simplest ciphers is called the Caesar cipher</a:t>
            </a:r>
          </a:p>
          <a:p>
            <a:endParaRPr lang="en-US" dirty="0" smtClean="0"/>
          </a:p>
          <a:p>
            <a:r>
              <a:rPr lang="en-US" dirty="0" smtClean="0"/>
              <a:t>This method is named after Julius Caesar </a:t>
            </a:r>
            <a:br>
              <a:rPr lang="en-US" dirty="0" smtClean="0"/>
            </a:br>
            <a:r>
              <a:rPr lang="en-US" dirty="0" smtClean="0"/>
              <a:t>(100 – 44 BCE) who used it to communicate with his generals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Caesar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the letters of your message and change them according to this rule:</a:t>
            </a:r>
          </a:p>
          <a:p>
            <a:pPr lvl="1"/>
            <a:r>
              <a:rPr lang="en-US" dirty="0" smtClean="0"/>
              <a:t>Each letter is replaced by the letter that is three places later in the alphabet</a:t>
            </a:r>
          </a:p>
        </p:txBody>
      </p:sp>
      <p:pic>
        <p:nvPicPr>
          <p:cNvPr id="4" name="Picture 3" descr="crypt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43400"/>
            <a:ext cx="4561787" cy="192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380</TotalTime>
  <Words>2025</Words>
  <Application>Microsoft Office PowerPoint</Application>
  <PresentationFormat>On-screen Show (4:3)</PresentationFormat>
  <Paragraphs>830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Default Theme</vt:lpstr>
      <vt:lpstr>Section 3.6: An Introduction to Cryptography</vt:lpstr>
      <vt:lpstr>Adding Security to Messages</vt:lpstr>
      <vt:lpstr>Prevention: Not an Option</vt:lpstr>
      <vt:lpstr>Encryption: Systems are Key</vt:lpstr>
      <vt:lpstr>Ciphers and Cryptography</vt:lpstr>
      <vt:lpstr>Encryption and Decryption</vt:lpstr>
      <vt:lpstr>Reversibility</vt:lpstr>
      <vt:lpstr>The Caesar Cipher</vt:lpstr>
      <vt:lpstr>The Caesar Cipher</vt:lpstr>
      <vt:lpstr>The Caesar Cipher</vt:lpstr>
      <vt:lpstr>The Caesar Cipher</vt:lpstr>
      <vt:lpstr>An Example</vt:lpstr>
      <vt:lpstr>An Example</vt:lpstr>
      <vt:lpstr>An Example</vt:lpstr>
      <vt:lpstr>An Example</vt:lpstr>
      <vt:lpstr>Another Example</vt:lpstr>
      <vt:lpstr>Substitution Ciphers</vt:lpstr>
      <vt:lpstr>Shift Ciphers</vt:lpstr>
      <vt:lpstr>Breaking Substitution Ciphers</vt:lpstr>
      <vt:lpstr>Breaking Substitution Ciphers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A New Method: Bifid Cipher</vt:lpstr>
      <vt:lpstr>Decoding Bifid</vt:lpstr>
      <vt:lpstr>Decoding Bifid</vt:lpstr>
      <vt:lpstr>Decoding Bifid</vt:lpstr>
      <vt:lpstr>Decoding Bifid</vt:lpstr>
      <vt:lpstr>Decoding Bifid</vt:lpstr>
      <vt:lpstr>Decoding Bifid</vt:lpstr>
      <vt:lpstr>Decoding Bifid</vt:lpstr>
      <vt:lpstr>Decoding Bifid</vt:lpstr>
    </vt:vector>
  </TitlesOfParts>
  <Company>Shippensburg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James Hamblin</dc:creator>
  <cp:lastModifiedBy>James Hamblin</cp:lastModifiedBy>
  <cp:revision>41</cp:revision>
  <dcterms:created xsi:type="dcterms:W3CDTF">2008-11-24T15:48:04Z</dcterms:created>
  <dcterms:modified xsi:type="dcterms:W3CDTF">2010-11-30T16:01:18Z</dcterms:modified>
</cp:coreProperties>
</file>